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6" r:id="rId6"/>
    <p:sldId id="265" r:id="rId7"/>
    <p:sldId id="267" r:id="rId8"/>
    <p:sldId id="268" r:id="rId9"/>
    <p:sldId id="270" r:id="rId10"/>
    <p:sldId id="269" r:id="rId11"/>
    <p:sldId id="260" r:id="rId12"/>
    <p:sldId id="258" r:id="rId13"/>
    <p:sldId id="259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3F2C-4B8B-4A2D-A499-5A1F76A5E91D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DBBC-D871-4D58-83E2-572D815EE3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2362200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C000"/>
                </a:solidFill>
              </a:rPr>
              <a:t>High School Scheduling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8001000" cy="1752600"/>
          </a:xfrm>
        </p:spPr>
        <p:txBody>
          <a:bodyPr>
            <a:normAutofit fontScale="92500"/>
          </a:bodyPr>
          <a:lstStyle/>
          <a:p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>How to navigate block scheduling to fit in a music ensemble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12 Grade Sample Schedule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2000" y="2057399"/>
            <a:ext cx="7696200" cy="3962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Orchestra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685800" y="4038598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25908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6482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762000" y="30480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723900" y="4038598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762000" y="5029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6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28900" y="5029201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661359" y="5029198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629400" y="5029201"/>
            <a:ext cx="1828800" cy="99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7018" y="2286000"/>
            <a:ext cx="1976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</a:t>
            </a:r>
            <a:r>
              <a:rPr lang="en-US" dirty="0"/>
              <a:t> </a:t>
            </a:r>
            <a:r>
              <a:rPr lang="en-US" sz="2800" dirty="0"/>
              <a:t>CALC B/C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10404" y="2547610"/>
            <a:ext cx="38189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4222" y="3276600"/>
            <a:ext cx="1476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</a:t>
            </a:r>
            <a:r>
              <a:rPr lang="en-US" dirty="0"/>
              <a:t> </a:t>
            </a:r>
            <a:r>
              <a:rPr lang="en-US" sz="2800" dirty="0" err="1"/>
              <a:t>Chem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4222" y="4267200"/>
            <a:ext cx="1571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</a:t>
            </a:r>
            <a:r>
              <a:rPr lang="en-US" dirty="0"/>
              <a:t> </a:t>
            </a:r>
            <a:r>
              <a:rPr lang="en-US" sz="2800" dirty="0"/>
              <a:t>Macro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38702" y="4528810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10404" y="3538563"/>
            <a:ext cx="38189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3894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43200" y="5127348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3000" y="4234543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English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642559" y="4528810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71679" y="5148943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7307" y="5148943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88973" y="3277306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68530" y="2286000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05412" y="5588914"/>
            <a:ext cx="1022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Early Release/</a:t>
            </a:r>
          </a:p>
          <a:p>
            <a:r>
              <a:rPr lang="en-US" sz="1100" dirty="0"/>
              <a:t>Late Arrival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04724" y="5540828"/>
            <a:ext cx="1022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Early Release/</a:t>
            </a:r>
          </a:p>
          <a:p>
            <a:r>
              <a:rPr lang="en-US" sz="1100" dirty="0"/>
              <a:t>Late Arrival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73955" y="5535383"/>
            <a:ext cx="1022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Early Release/</a:t>
            </a:r>
          </a:p>
          <a:p>
            <a:r>
              <a:rPr lang="en-US" sz="1100" dirty="0"/>
              <a:t>Late Arrival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35412" y="5535383"/>
            <a:ext cx="1022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Early Release/</a:t>
            </a:r>
          </a:p>
          <a:p>
            <a:r>
              <a:rPr lang="en-US" sz="1100" dirty="0"/>
              <a:t>Late Arrival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19593" y="5389311"/>
            <a:ext cx="668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Elective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3911679" y="5367010"/>
            <a:ext cx="668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Elective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5960499" y="5367009"/>
            <a:ext cx="668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Elective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7789298" y="5356300"/>
            <a:ext cx="668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Elective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7206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FFC000"/>
                </a:solidFill>
              </a:rPr>
              <a:t>Scheduling music….A/B classes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Plan Ahead!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Music Electives: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Orchestra, Chorus, Band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Music theory - A/B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Music technology - A/B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Jazz Lab – A/B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AP Music Theory – not offered A/B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“Music Value Block”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Orchestra/Wellness/Fitness/ elective*</a:t>
            </a:r>
          </a:p>
          <a:p>
            <a:pPr lvl="2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en-US" sz="1900" dirty="0">
                <a:solidFill>
                  <a:schemeClr val="accent6">
                    <a:lumMod val="75000"/>
                  </a:schemeClr>
                </a:solidFill>
              </a:rPr>
              <a:t>					*changes from year to year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FFC000"/>
                </a:solidFill>
              </a:rPr>
              <a:t>What’s up with the Orchestra?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We perform 3 concerts and 1 recital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Skills we work on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Shifting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Different bow techniques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Dynamics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Playing in different Musical styles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Clinics	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Have a professional work with students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Barrage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Mark Wood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Darol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Anger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David Kim / Kim Fisher</a:t>
            </a:r>
          </a:p>
          <a:p>
            <a:pPr lvl="1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StringFever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FFC000"/>
                </a:solidFill>
              </a:rPr>
              <a:t>What’s up with the Orchestra?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Rehearsals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Afterschool/Evening Rehearsals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Orchestra community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togethers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/Picnic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 with grades 10-12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Trips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Philadelphia Orchestra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3-4 day trip 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Past trips were to: Chicago, NYC, Boston,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Washington DC, San Diego, Disney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solidFill>
                  <a:srgbClr val="FFC000"/>
                </a:solidFill>
              </a:rPr>
              <a:t>Whatever you choose to do – </a:t>
            </a:r>
          </a:p>
          <a:p>
            <a:pPr algn="ctr">
              <a:buNone/>
            </a:pPr>
            <a:r>
              <a:rPr lang="en-US" sz="7200" dirty="0">
                <a:solidFill>
                  <a:srgbClr val="FFC000"/>
                </a:solidFill>
              </a:rPr>
              <a:t>DO YOUR BEST!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C000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We’d love to see you in orchestra next year as we continue to grow and expand the string program!</a:t>
            </a:r>
          </a:p>
          <a:p>
            <a:pPr algn="ctr">
              <a:buNone/>
            </a:pP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Email: jdivasto@cbsd.org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Main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Colleges are looking for….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about AP?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Scheduling music….A/B classes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What’s up with the Orchestra?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Questions?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FFC000"/>
                </a:solidFill>
              </a:rPr>
              <a:t>What Colleges are looking for….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 around academic – music is academic at the high school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 activities/involved in everything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Focused and excelling in 1 area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Well Rounded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Something that sets you apart from the mass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Different strokes for different folks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Colleges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Majors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What about AP?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What’s involved with an AP course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Time commitment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Test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College Credit…..MAYBE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Use peers to help decided which AP classes to take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Standard Diploma vs. Scholars Diploma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"/>
            <a:ext cx="6781800" cy="73622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75129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Sample 10</a:t>
            </a:r>
            <a:r>
              <a:rPr lang="en-US" baseline="30000" dirty="0">
                <a:solidFill>
                  <a:srgbClr val="FFC000"/>
                </a:solidFill>
              </a:rPr>
              <a:t>th</a:t>
            </a:r>
            <a:r>
              <a:rPr lang="en-US" dirty="0">
                <a:solidFill>
                  <a:srgbClr val="FFC000"/>
                </a:solidFill>
              </a:rPr>
              <a:t> Grade Schedule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7696200" cy="3962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Orchestra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762000" y="30480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 rot="10800000" flipH="1">
            <a:off x="762000" y="40386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762000" y="5029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0"/>
            <a:endCxn id="4" idx="2"/>
          </p:cNvCxnSpPr>
          <p:nvPr/>
        </p:nvCxnSpPr>
        <p:spPr>
          <a:xfrm rot="16200000" flipH="1">
            <a:off x="2628900" y="4038600"/>
            <a:ext cx="396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762000" y="4038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572000" y="4038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28800" y="601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Semester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8800" y="601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Semester 2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76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667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7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477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14400" y="2286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English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514600" y="25908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90600" y="3200400"/>
            <a:ext cx="1083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Math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514600" y="35814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876800" y="2286000"/>
            <a:ext cx="1438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Science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400800" y="25908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029200" y="3276600"/>
            <a:ext cx="3111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Foreign Language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90600" y="4267200"/>
            <a:ext cx="2460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Social Studies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429000" y="45720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629400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648200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2000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43200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54830" y="5638798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Wellness/Fitness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311445" y="5638799"/>
            <a:ext cx="1415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Wellness/Fitness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88973" y="4326293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41080" y="4339641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31368" y="5553833"/>
            <a:ext cx="9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Elective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467600" y="5553833"/>
            <a:ext cx="9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Elective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Sample 10</a:t>
            </a:r>
            <a:r>
              <a:rPr lang="en-US" baseline="30000" dirty="0">
                <a:solidFill>
                  <a:srgbClr val="FFC000"/>
                </a:solidFill>
              </a:rPr>
              <a:t>th</a:t>
            </a:r>
            <a:r>
              <a:rPr lang="en-US" dirty="0">
                <a:solidFill>
                  <a:srgbClr val="FFC000"/>
                </a:solidFill>
              </a:rPr>
              <a:t> Grade Schedule w/AP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057399"/>
            <a:ext cx="7696200" cy="3962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Orchestra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685800" y="4038598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25908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6482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762000" y="30480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723900" y="4038598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762000" y="5029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2286000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English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8571" y="3352800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Science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2297591"/>
            <a:ext cx="970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8571" y="4267200"/>
            <a:ext cx="2999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SOCIAL STUDIES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08910" y="3276600"/>
            <a:ext cx="2736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Foreign Language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76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28900" y="5029201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61359" y="5029198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29400" y="5029201"/>
            <a:ext cx="1828800" cy="990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14600" y="259080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09157" y="361441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24600" y="254761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4528810"/>
            <a:ext cx="1905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3894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43200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1359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27654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11445" y="5638799"/>
            <a:ext cx="1415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Wellness/Fitness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4520" y="5637309"/>
            <a:ext cx="1415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Wellness/Fitness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88973" y="4326293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31368" y="5553833"/>
            <a:ext cx="9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Elective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7487859" y="5559351"/>
            <a:ext cx="91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15210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11 Grade Sample Schedule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2000" y="2057399"/>
            <a:ext cx="7696200" cy="3962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Orchestra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685800" y="4038598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25908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46482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762000" y="30480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723900" y="4038598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762000" y="5029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6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28900" y="5029201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42559" y="4038597"/>
            <a:ext cx="1815641" cy="990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6588" y="2362200"/>
            <a:ext cx="1662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</a:t>
            </a:r>
            <a:r>
              <a:rPr lang="en-US" sz="2800" dirty="0" err="1"/>
              <a:t>Enviro</a:t>
            </a:r>
            <a:r>
              <a:rPr lang="en-US" sz="28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4147" y="3396734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ENGLISH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6588" y="4343400"/>
            <a:ext cx="1993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</a:t>
            </a:r>
            <a:r>
              <a:rPr lang="en-US" dirty="0"/>
              <a:t> </a:t>
            </a:r>
            <a:r>
              <a:rPr lang="en-US" sz="2800" dirty="0"/>
              <a:t>CALC A/B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10404" y="2590800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23563" y="3658344"/>
            <a:ext cx="37427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23563" y="4605010"/>
            <a:ext cx="38189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13829" y="5268334"/>
            <a:ext cx="3231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FOREIGN LANGUAGE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894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71439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92115" y="4082143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5370" y="3243590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7443" y="2318695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Social Studies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629399" y="2580305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14348" y="5524854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66198" y="5529944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75689" y="4550580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233256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11 Grade Sample Schedule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2000" y="2057399"/>
            <a:ext cx="7696200" cy="3962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Orchestra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685800" y="4038598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46482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762000" y="30480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723900" y="4038598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762000" y="5029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62000" y="5029200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28900" y="5029201"/>
            <a:ext cx="1981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42559" y="4038597"/>
            <a:ext cx="1815641" cy="990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161" y="2286000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ENGLISH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23563" y="2548354"/>
            <a:ext cx="37427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2590800" y="4038599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638" y="3352800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MUSIC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754086" y="3614410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0161" y="4272287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 Science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837667" y="4533897"/>
            <a:ext cx="37427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31871" y="3352800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Social Studies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29400" y="3614410"/>
            <a:ext cx="17615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97939" y="5262890"/>
            <a:ext cx="2736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Foreign Language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3894" y="5105400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9180" y="5138234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34927" y="4141482"/>
            <a:ext cx="1098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Orchestra/Band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5552" y="2286744"/>
            <a:ext cx="130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Elective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14348" y="5524854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34884" y="5530651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0704" y="4533897"/>
            <a:ext cx="830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210629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402</Words>
  <Application>Microsoft Office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High School Scheduling</vt:lpstr>
      <vt:lpstr>Main Ideas</vt:lpstr>
      <vt:lpstr>What Colleges are looking for…. </vt:lpstr>
      <vt:lpstr>What about AP? </vt:lpstr>
      <vt:lpstr>PowerPoint Presentation</vt:lpstr>
      <vt:lpstr>Sample 10th Grade Schedule</vt:lpstr>
      <vt:lpstr>Sample 10th Grade Schedule w/AP</vt:lpstr>
      <vt:lpstr>11 Grade Sample Schedule</vt:lpstr>
      <vt:lpstr>11 Grade Sample Schedule</vt:lpstr>
      <vt:lpstr>12 Grade Sample Schedule</vt:lpstr>
      <vt:lpstr>Scheduling music….A/B classes </vt:lpstr>
      <vt:lpstr>What’s up with the Orchestra? </vt:lpstr>
      <vt:lpstr>What’s up with the Orchestra? </vt:lpstr>
      <vt:lpstr>PowerPoint Presentation</vt:lpstr>
      <vt:lpstr>Questions?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Scheduling</dc:title>
  <dc:creator>jdivasto</dc:creator>
  <cp:lastModifiedBy>REPPER, JENNIFER</cp:lastModifiedBy>
  <cp:revision>23</cp:revision>
  <dcterms:created xsi:type="dcterms:W3CDTF">2011-01-05T18:13:33Z</dcterms:created>
  <dcterms:modified xsi:type="dcterms:W3CDTF">2016-11-30T12:24:44Z</dcterms:modified>
</cp:coreProperties>
</file>